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705" r:id="rId2"/>
    <p:sldId id="1736" r:id="rId3"/>
    <p:sldId id="310" r:id="rId4"/>
    <p:sldId id="1738" r:id="rId5"/>
    <p:sldId id="1739" r:id="rId6"/>
    <p:sldId id="1716" r:id="rId7"/>
    <p:sldId id="1715" r:id="rId8"/>
    <p:sldId id="1717" r:id="rId9"/>
    <p:sldId id="1718" r:id="rId10"/>
    <p:sldId id="1719" r:id="rId11"/>
    <p:sldId id="1720" r:id="rId12"/>
    <p:sldId id="1721" r:id="rId13"/>
    <p:sldId id="1722" r:id="rId14"/>
    <p:sldId id="1723" r:id="rId15"/>
    <p:sldId id="1724" r:id="rId16"/>
    <p:sldId id="1725" r:id="rId17"/>
    <p:sldId id="1726" r:id="rId18"/>
    <p:sldId id="1727" r:id="rId19"/>
    <p:sldId id="1728" r:id="rId20"/>
    <p:sldId id="1729" r:id="rId21"/>
    <p:sldId id="1730" r:id="rId22"/>
    <p:sldId id="1731" r:id="rId23"/>
    <p:sldId id="1732" r:id="rId24"/>
    <p:sldId id="1733" r:id="rId25"/>
    <p:sldId id="1735" r:id="rId26"/>
    <p:sldId id="173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13-Feb-19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13-Feb-19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.proquest.com/searchresult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5b68WRpYrQ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932295"/>
            <a:ext cx="8352928" cy="719575"/>
          </a:xfrm>
        </p:spPr>
        <p:txBody>
          <a:bodyPr/>
          <a:lstStyle/>
          <a:p>
            <a:r>
              <a:rPr lang="en-US" sz="3200" dirty="0"/>
              <a:t>Alma Check Availability and Pricing with OASIS.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32E60-0E52-4BCE-BBFB-D2DCFF020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82059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Yoel Kortick</a:t>
            </a:r>
          </a:p>
          <a:p>
            <a:r>
              <a:rPr lang="en-US" sz="2800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565C5-EE29-4E63-92CA-99500D00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422"/>
            <a:ext cx="9144000" cy="2729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12328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"Check Availability and Pricing" screen opens.</a:t>
            </a:r>
          </a:p>
          <a:p>
            <a:r>
              <a:rPr lang="en-US" dirty="0"/>
              <a:t>Because "System Integration" was defined for vendor "ProQuest" it automatically appears in the Rota tab of the "Check Availability and Pricing"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827584" y="4299942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C4D2D-E084-4177-980A-97362B475AAD}"/>
              </a:ext>
            </a:extLst>
          </p:cNvPr>
          <p:cNvSpPr/>
          <p:nvPr/>
        </p:nvSpPr>
        <p:spPr>
          <a:xfrm>
            <a:off x="1630305" y="2502232"/>
            <a:ext cx="565431" cy="258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17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4112497"/>
          </a:xfrm>
        </p:spPr>
        <p:txBody>
          <a:bodyPr>
            <a:normAutofit/>
          </a:bodyPr>
          <a:lstStyle/>
          <a:p>
            <a:r>
              <a:rPr lang="en-US" dirty="0"/>
              <a:t>In the "General Information" tab it is possible to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OASIS for one specific record, for example via ISBN.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OASIS for multiple records, for example via Word from Title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In the next slide we will search for one specific record: ISBN 1680782851 which is title "Information literacy in the digital age"</a:t>
            </a:r>
          </a:p>
        </p:txBody>
      </p:sp>
    </p:spTree>
    <p:extLst>
      <p:ext uri="{BB962C8B-B14F-4D97-AF65-F5344CB8AC3E}">
        <p14:creationId xmlns:p14="http://schemas.microsoft.com/office/powerpoint/2010/main" val="69386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23F92-5FCB-4D63-9415-EC7C2AA3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752821"/>
            <a:ext cx="3771900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3A400-3402-4A29-9B4F-8223721D3C94}"/>
              </a:ext>
            </a:extLst>
          </p:cNvPr>
          <p:cNvSpPr/>
          <p:nvPr/>
        </p:nvSpPr>
        <p:spPr>
          <a:xfrm>
            <a:off x="3347864" y="3651870"/>
            <a:ext cx="163793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953DB-3D80-4764-880D-4AE5D0F9DC88}"/>
              </a:ext>
            </a:extLst>
          </p:cNvPr>
          <p:cNvSpPr/>
          <p:nvPr/>
        </p:nvSpPr>
        <p:spPr>
          <a:xfrm>
            <a:off x="2771799" y="1275606"/>
            <a:ext cx="153041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699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0B38ED-D46F-4F3F-B3B2-CAE6CB29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2485799"/>
            <a:ext cx="9144000" cy="2358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1800201"/>
          </a:xfrm>
        </p:spPr>
        <p:txBody>
          <a:bodyPr>
            <a:normAutofit/>
          </a:bodyPr>
          <a:lstStyle/>
          <a:p>
            <a:r>
              <a:rPr lang="en-US" dirty="0"/>
              <a:t>The result appears in the bottom of the screen with the price.</a:t>
            </a:r>
          </a:p>
          <a:p>
            <a:r>
              <a:rPr lang="en-US" dirty="0"/>
              <a:t>The user can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the results to see more details of the record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Directly create the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DB11A-454D-499D-BA30-25FDDC470705}"/>
              </a:ext>
            </a:extLst>
          </p:cNvPr>
          <p:cNvSpPr/>
          <p:nvPr/>
        </p:nvSpPr>
        <p:spPr>
          <a:xfrm>
            <a:off x="2267744" y="3853952"/>
            <a:ext cx="23042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308304" y="4146550"/>
            <a:ext cx="129614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334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4759B-076D-48F2-95CC-B9E3793D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6530"/>
            <a:ext cx="9144000" cy="1381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1440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Here we have chosen "Review Results".</a:t>
            </a:r>
          </a:p>
          <a:p>
            <a:r>
              <a:rPr lang="en-US" dirty="0"/>
              <a:t>From here we can view the record in the external vendor (OASIS) or create the order.</a:t>
            </a:r>
          </a:p>
          <a:p>
            <a:r>
              <a:rPr lang="en-US" dirty="0"/>
              <a:t>We will choose "View in external vendor"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724456" y="2931790"/>
            <a:ext cx="124003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974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22AE5-A0DB-4D81-86CF-B146E757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517"/>
            <a:ext cx="9144000" cy="2758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720081"/>
          </a:xfrm>
        </p:spPr>
        <p:txBody>
          <a:bodyPr>
            <a:normAutofit/>
          </a:bodyPr>
          <a:lstStyle/>
          <a:p>
            <a:r>
              <a:rPr lang="en-US" sz="2000" dirty="0"/>
              <a:t>"View in external vendor" brings us to </a:t>
            </a:r>
            <a:r>
              <a:rPr lang="en-US" sz="2000" dirty="0">
                <a:hlinkClick r:id="rId3"/>
              </a:rPr>
              <a:t>https://oasis.proquest.com/searchresults</a:t>
            </a:r>
            <a:r>
              <a:rPr lang="en-US" sz="2000" dirty="0"/>
              <a:t> with the record we found while in Alma</a:t>
            </a:r>
          </a:p>
        </p:txBody>
      </p:sp>
    </p:spTree>
    <p:extLst>
      <p:ext uri="{BB962C8B-B14F-4D97-AF65-F5344CB8AC3E}">
        <p14:creationId xmlns:p14="http://schemas.microsoft.com/office/powerpoint/2010/main" val="198058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BD2D4-E150-4685-A5C8-146C762F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635646"/>
            <a:ext cx="3390900" cy="3114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720081"/>
          </a:xfrm>
        </p:spPr>
        <p:txBody>
          <a:bodyPr>
            <a:normAutofit/>
          </a:bodyPr>
          <a:lstStyle/>
          <a:p>
            <a:r>
              <a:rPr lang="en-US" sz="2000" dirty="0"/>
              <a:t>Now we will search OASIS from within Alma for multiple records using "Word from title"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3870851" y="3651870"/>
            <a:ext cx="214130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098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9B6DB-B975-4DE2-A8EC-8CD086EE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040"/>
            <a:ext cx="9144000" cy="20754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OASIS from within Alma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720081"/>
          </a:xfrm>
        </p:spPr>
        <p:txBody>
          <a:bodyPr>
            <a:normAutofit/>
          </a:bodyPr>
          <a:lstStyle/>
          <a:p>
            <a:r>
              <a:rPr lang="en-US" dirty="0"/>
              <a:t>From the results we will choose "Review results"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7164288" y="3219822"/>
            <a:ext cx="140229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574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432049"/>
          </a:xfrm>
        </p:spPr>
        <p:txBody>
          <a:bodyPr>
            <a:normAutofit/>
          </a:bodyPr>
          <a:lstStyle/>
          <a:p>
            <a:r>
              <a:rPr lang="en-US" sz="2000" dirty="0"/>
              <a:t>From each of the results we can "View in External Vendor" or "Create Order"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4503F-C2B8-4C5D-8A5D-877F6B77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494"/>
            <a:ext cx="9144000" cy="3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F1A36F-56E6-4AF6-9B02-DB7816CD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670"/>
            <a:ext cx="9144000" cy="123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864097"/>
          </a:xfrm>
        </p:spPr>
        <p:txBody>
          <a:bodyPr>
            <a:normAutofit/>
          </a:bodyPr>
          <a:lstStyle/>
          <a:p>
            <a:r>
              <a:rPr lang="en-US" sz="2000" dirty="0"/>
              <a:t>We will now click "Create Order" for ISBN 3662514907 “Library and Information Sciences: Trends and Research".  It costs 59.99 USD.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9233-8C18-45F8-B23E-DC059337785D}"/>
              </a:ext>
            </a:extLst>
          </p:cNvPr>
          <p:cNvSpPr/>
          <p:nvPr/>
        </p:nvSpPr>
        <p:spPr>
          <a:xfrm>
            <a:off x="6986127" y="1923678"/>
            <a:ext cx="7542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67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Vendor Configuration</a:t>
            </a:r>
          </a:p>
          <a:p>
            <a:r>
              <a:rPr lang="en-US" dirty="0"/>
              <a:t>The Alma Menu Entry</a:t>
            </a:r>
          </a:p>
          <a:p>
            <a:r>
              <a:rPr lang="en-US" dirty="0"/>
              <a:t>Searching OASIS from within Alma</a:t>
            </a:r>
          </a:p>
          <a:p>
            <a:r>
              <a:rPr lang="en-US" dirty="0"/>
              <a:t>Creating the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043141"/>
          </a:xfrm>
        </p:spPr>
        <p:txBody>
          <a:bodyPr>
            <a:normAutofit/>
          </a:bodyPr>
          <a:lstStyle/>
          <a:p>
            <a:r>
              <a:rPr lang="en-US" sz="2000" dirty="0"/>
              <a:t>The POL type and library is chosen just like any other order created in  Alma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8C6A2-79AB-4359-ACCC-FA6931C6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209149"/>
            <a:ext cx="5238750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425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F6421-0AD4-4EB6-A4BE-7DA539E1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2" y="1191058"/>
            <a:ext cx="7740352" cy="3553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043141"/>
          </a:xfrm>
        </p:spPr>
        <p:txBody>
          <a:bodyPr>
            <a:normAutofit/>
          </a:bodyPr>
          <a:lstStyle/>
          <a:p>
            <a:r>
              <a:rPr lang="en-US" sz="2000" dirty="0"/>
              <a:t>The price and vendor is automatically filled in (but can be changed manually)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BE7A7-59B4-45C1-981A-F537961C00C8}"/>
              </a:ext>
            </a:extLst>
          </p:cNvPr>
          <p:cNvSpPr/>
          <p:nvPr/>
        </p:nvSpPr>
        <p:spPr>
          <a:xfrm>
            <a:off x="755576" y="1715447"/>
            <a:ext cx="337821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5EA2D-0F58-452A-8ABE-D8BDCD247B66}"/>
              </a:ext>
            </a:extLst>
          </p:cNvPr>
          <p:cNvSpPr/>
          <p:nvPr/>
        </p:nvSpPr>
        <p:spPr>
          <a:xfrm>
            <a:off x="1151359" y="2811650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667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B3906-0F36-4591-93ED-2786C3E2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223155"/>
            <a:ext cx="7668344" cy="3277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043141"/>
          </a:xfrm>
        </p:spPr>
        <p:txBody>
          <a:bodyPr>
            <a:normAutofit/>
          </a:bodyPr>
          <a:lstStyle/>
          <a:p>
            <a:r>
              <a:rPr lang="en-US" sz="2000" dirty="0"/>
              <a:t>The POL description tab contains the bibliographic information from OASIS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769B3-182B-4421-ADCF-EBBD1AA97764}"/>
              </a:ext>
            </a:extLst>
          </p:cNvPr>
          <p:cNvSpPr/>
          <p:nvPr/>
        </p:nvSpPr>
        <p:spPr>
          <a:xfrm>
            <a:off x="1475656" y="2355726"/>
            <a:ext cx="792088" cy="324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02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5A13C-753F-483A-A0B6-10B0E454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978"/>
            <a:ext cx="9144000" cy="1387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043141"/>
          </a:xfrm>
        </p:spPr>
        <p:txBody>
          <a:bodyPr>
            <a:normAutofit/>
          </a:bodyPr>
          <a:lstStyle/>
          <a:p>
            <a:r>
              <a:rPr lang="en-US" sz="2000" dirty="0"/>
              <a:t>Clicking "Integrate with OASIS" will create the order in Alma </a:t>
            </a:r>
            <a:r>
              <a:rPr lang="en-US" sz="2000" b="1" dirty="0">
                <a:solidFill>
                  <a:srgbClr val="FF0000"/>
                </a:solidFill>
              </a:rPr>
              <a:t>and</a:t>
            </a:r>
            <a:r>
              <a:rPr lang="en-US" sz="2000" dirty="0"/>
              <a:t> in OASIS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BE7A7-59B4-45C1-981A-F537961C00C8}"/>
              </a:ext>
            </a:extLst>
          </p:cNvPr>
          <p:cNvSpPr/>
          <p:nvPr/>
        </p:nvSpPr>
        <p:spPr>
          <a:xfrm>
            <a:off x="4355976" y="1877537"/>
            <a:ext cx="131439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683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2961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order is created in Alma as POL-194537 and the acquisition method is "Purchase at vendor system".</a:t>
            </a:r>
          </a:p>
          <a:p>
            <a:r>
              <a:rPr lang="en-US" sz="2000" dirty="0"/>
              <a:t>The bibliographic record is by default suppressed because the assumption is that the library will not want to publish to discovery until the item arrives.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58568-90E6-4090-8D4D-9928557FA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0" y="2048748"/>
            <a:ext cx="7563247" cy="26120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448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19B4C-E985-4DF2-A129-BA2695FF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514289"/>
            <a:ext cx="9144000" cy="3073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296145"/>
          </a:xfrm>
        </p:spPr>
        <p:txBody>
          <a:bodyPr>
            <a:normAutofit/>
          </a:bodyPr>
          <a:lstStyle/>
          <a:p>
            <a:r>
              <a:rPr lang="en-US" sz="2000" dirty="0"/>
              <a:t>The "notes" tab of the POL in Alma states that it was successfully integrated with OASIS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C8922-C8D5-449E-9118-BB2CF2CC2AC0}"/>
              </a:ext>
            </a:extLst>
          </p:cNvPr>
          <p:cNvSpPr/>
          <p:nvPr/>
        </p:nvSpPr>
        <p:spPr>
          <a:xfrm>
            <a:off x="7956376" y="2581933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7C07A-803C-4CBD-9559-0F3AD33E61DB}"/>
              </a:ext>
            </a:extLst>
          </p:cNvPr>
          <p:cNvSpPr/>
          <p:nvPr/>
        </p:nvSpPr>
        <p:spPr>
          <a:xfrm>
            <a:off x="3275856" y="4058449"/>
            <a:ext cx="28083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349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EC4307-FCB8-4489-A37C-BB055055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352897"/>
            <a:ext cx="8886825" cy="3667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1"/>
            <a:ext cx="8712968" cy="1296145"/>
          </a:xfrm>
        </p:spPr>
        <p:txBody>
          <a:bodyPr>
            <a:normAutofit/>
          </a:bodyPr>
          <a:lstStyle/>
          <a:p>
            <a:r>
              <a:rPr lang="en-US" sz="2000" dirty="0"/>
              <a:t>The order also got created in OASIS.  Because there is a full integration here the Alma order number POL-194537 got copied to the order in OASIS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C95D4-8753-499C-B84F-5BDA38A5387B}"/>
              </a:ext>
            </a:extLst>
          </p:cNvPr>
          <p:cNvSpPr/>
          <p:nvPr/>
        </p:nvSpPr>
        <p:spPr>
          <a:xfrm>
            <a:off x="7863284" y="4299942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2ABEA-2F18-41A0-9414-6BCEFA81207C}"/>
              </a:ext>
            </a:extLst>
          </p:cNvPr>
          <p:cNvSpPr/>
          <p:nvPr/>
        </p:nvSpPr>
        <p:spPr>
          <a:xfrm>
            <a:off x="251520" y="4654508"/>
            <a:ext cx="234305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53F3CD-062C-41F6-864E-E068C8C6D6B6}"/>
              </a:ext>
            </a:extLst>
          </p:cNvPr>
          <p:cNvSpPr/>
          <p:nvPr/>
        </p:nvSpPr>
        <p:spPr>
          <a:xfrm>
            <a:off x="408224" y="3741833"/>
            <a:ext cx="4760923" cy="342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57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sz="2800" dirty="0"/>
              <a:t>The integration described here allows the Alma staff user to </a:t>
            </a:r>
          </a:p>
          <a:p>
            <a:pPr lvl="1"/>
            <a:r>
              <a:rPr lang="en-US" sz="2800" dirty="0"/>
              <a:t>Search ProQuest OASIS from within Alma</a:t>
            </a:r>
          </a:p>
          <a:p>
            <a:pPr lvl="1"/>
            <a:r>
              <a:rPr lang="en-US" sz="2800" dirty="0"/>
              <a:t>Find a record in ProQuest OASIS and know it’s price and availability</a:t>
            </a:r>
          </a:p>
          <a:p>
            <a:pPr lvl="1"/>
            <a:r>
              <a:rPr lang="en-US" sz="2800" dirty="0"/>
              <a:t>Via one click create the order in Alma and in OASIS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sz="2800" dirty="0"/>
              <a:t>This</a:t>
            </a:r>
          </a:p>
          <a:p>
            <a:pPr lvl="1"/>
            <a:r>
              <a:rPr lang="en-US" sz="2800" dirty="0"/>
              <a:t>Provides a streamlined and efficient method of ordering for Alma institutions working with OASIS</a:t>
            </a:r>
          </a:p>
          <a:p>
            <a:pPr lvl="1"/>
            <a:r>
              <a:rPr lang="en-US" sz="2800" dirty="0"/>
              <a:t>Complements </a:t>
            </a:r>
            <a:r>
              <a:rPr lang="en-US" sz="2800" dirty="0">
                <a:hlinkClick r:id="rId2"/>
              </a:rPr>
              <a:t>the already existing integration </a:t>
            </a:r>
            <a:r>
              <a:rPr lang="en-US" sz="2800" dirty="0"/>
              <a:t>whereby a user can search from inside OASIS, create an order in OASIS, have the order also automatically get created in Alma.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72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sz="2800" dirty="0"/>
              <a:t>Therefore an Alma library can now experience full integration with OASIS whether they start their search and ordering process from within OASIS or from within Alma.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29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965C39-34D1-44C4-85E8-27F1A8A5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173"/>
            <a:ext cx="9144000" cy="14837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Configuration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13681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will edit vendor ProQuest. Editing and viewing the vendor is not necessary every time the user logs into Alma.  It is a one-time configuration.  We are showing here the configuration.</a:t>
            </a:r>
          </a:p>
          <a:p>
            <a:r>
              <a:rPr lang="en-US" dirty="0"/>
              <a:t>The vendor can have any name and code.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44F99-8661-4C09-BADB-A646F09C5A7F}"/>
              </a:ext>
            </a:extLst>
          </p:cNvPr>
          <p:cNvSpPr/>
          <p:nvPr/>
        </p:nvSpPr>
        <p:spPr>
          <a:xfrm>
            <a:off x="1889956" y="3234051"/>
            <a:ext cx="11698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0276B-F8BC-489D-9AA8-4BF83CA9163E}"/>
              </a:ext>
            </a:extLst>
          </p:cNvPr>
          <p:cNvSpPr/>
          <p:nvPr/>
        </p:nvSpPr>
        <p:spPr>
          <a:xfrm>
            <a:off x="7524328" y="3594058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21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11DA7-77C6-4B56-AF8D-4A0D4097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65130"/>
            <a:ext cx="7668344" cy="3196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Configuration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760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the "System Integration tab" for vendor OASOS (Coutts) we have defined to have "Check Availability and Pricing" with OASIS and we have entered our API key received from OASIS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971600" y="4249200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27B7B-E122-487F-A577-003A7B521050}"/>
              </a:ext>
            </a:extLst>
          </p:cNvPr>
          <p:cNvSpPr/>
          <p:nvPr/>
        </p:nvSpPr>
        <p:spPr>
          <a:xfrm>
            <a:off x="5220072" y="2067694"/>
            <a:ext cx="1152128" cy="341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E2323-96F4-4D0B-9DD4-40220C4CDBBB}"/>
              </a:ext>
            </a:extLst>
          </p:cNvPr>
          <p:cNvSpPr/>
          <p:nvPr/>
        </p:nvSpPr>
        <p:spPr>
          <a:xfrm>
            <a:off x="619408" y="2977881"/>
            <a:ext cx="2872471" cy="917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97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98A47-D024-471C-9034-1F7497EF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646479"/>
            <a:ext cx="5394970" cy="3957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Alma Menu Entry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15566"/>
            <a:ext cx="3384376" cy="3168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Alma Acquisitions menu includes a link to "Check Availability and Pricing" because the staff user has relevant permissions.  </a:t>
            </a:r>
          </a:p>
          <a:p>
            <a:r>
              <a:rPr lang="en-US" dirty="0"/>
              <a:t>The user has "starred" the menu entry for the "quick links".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3707904" y="4371950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900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54C73-B769-487E-8463-624A9351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4" y="1923678"/>
            <a:ext cx="8763000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Alma Menu Entry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dirty="0"/>
              <a:t>User Laura Jackson can choose the "Check Availability and Pricing" from the "Quick Links" because she defined it from  the main menu.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E591-61F7-4735-ABD9-A7253EB541A2}"/>
              </a:ext>
            </a:extLst>
          </p:cNvPr>
          <p:cNvSpPr/>
          <p:nvPr/>
        </p:nvSpPr>
        <p:spPr>
          <a:xfrm>
            <a:off x="3671900" y="1995686"/>
            <a:ext cx="1800200" cy="361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89039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</TotalTime>
  <Words>794</Words>
  <Application>Microsoft Office PowerPoint</Application>
  <PresentationFormat>On-screen Show (16:9)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IGeLU_2016_16X9 (1)</vt:lpstr>
      <vt:lpstr>Alma Check Availability and Pricing with OASIS.</vt:lpstr>
      <vt:lpstr>PowerPoint Presentation</vt:lpstr>
      <vt:lpstr>Introduction</vt:lpstr>
      <vt:lpstr>Introduction</vt:lpstr>
      <vt:lpstr>Introduction</vt:lpstr>
      <vt:lpstr>Vendor Configuration</vt:lpstr>
      <vt:lpstr>Vendor Configuration</vt:lpstr>
      <vt:lpstr>The Alma Menu Entry</vt:lpstr>
      <vt:lpstr>The Alma Menu Entry</vt:lpstr>
      <vt:lpstr>Searching OASIS from within Alma</vt:lpstr>
      <vt:lpstr>Searching OASIS from within Alma</vt:lpstr>
      <vt:lpstr>Searching OASIS from within Alma</vt:lpstr>
      <vt:lpstr>Searching OASIS from within Alma</vt:lpstr>
      <vt:lpstr>Searching OASIS from within Alma</vt:lpstr>
      <vt:lpstr>Searching OASIS from within Alma</vt:lpstr>
      <vt:lpstr>Searching OASIS from within Alma</vt:lpstr>
      <vt:lpstr>Searching OASIS from within Alma</vt:lpstr>
      <vt:lpstr>Creating the order</vt:lpstr>
      <vt:lpstr>Creating the order</vt:lpstr>
      <vt:lpstr>Creating the order</vt:lpstr>
      <vt:lpstr>Creating the order</vt:lpstr>
      <vt:lpstr>Creating the order</vt:lpstr>
      <vt:lpstr>Creating the order</vt:lpstr>
      <vt:lpstr>Creating the order</vt:lpstr>
      <vt:lpstr>Creating the order</vt:lpstr>
      <vt:lpstr>Creating the order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462</cp:revision>
  <dcterms:created xsi:type="dcterms:W3CDTF">2017-01-02T15:10:30Z</dcterms:created>
  <dcterms:modified xsi:type="dcterms:W3CDTF">2019-02-13T19:00:22Z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